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2c8b69b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d2c8b69b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a:p>
            <a:pPr indent="-298450" lvl="0" marL="457200" rtl="0" algn="l">
              <a:spcBef>
                <a:spcPts val="0"/>
              </a:spcBef>
              <a:spcAft>
                <a:spcPts val="0"/>
              </a:spcAft>
              <a:buSzPts val="1100"/>
              <a:buChar char="-"/>
            </a:pPr>
            <a:r>
              <a:rPr lang="en"/>
              <a:t>High levels of IFN-alpha2a in </a:t>
            </a:r>
            <a:r>
              <a:rPr lang="en"/>
              <a:t>pediatricCOVID-19 patients compared to other patient groups </a:t>
            </a:r>
            <a:r>
              <a:rPr b="1" lang="en"/>
              <a:t>Fig. 2a</a:t>
            </a:r>
            <a:endParaRPr b="1"/>
          </a:p>
          <a:p>
            <a:pPr indent="-298450" lvl="0" marL="457200" rtl="0" algn="l">
              <a:spcBef>
                <a:spcPts val="0"/>
              </a:spcBef>
              <a:spcAft>
                <a:spcPts val="0"/>
              </a:spcAft>
              <a:buClr>
                <a:schemeClr val="dk1"/>
              </a:buClr>
              <a:buSzPts val="1100"/>
              <a:buChar char="-"/>
            </a:pPr>
            <a:r>
              <a:rPr lang="en">
                <a:solidFill>
                  <a:schemeClr val="dk1"/>
                </a:solidFill>
              </a:rPr>
              <a:t>In MIS-C early patients, there was a significant increased of soluble biomarkers related to Type 1 IFN signaling, macrophage activation, endothelial injury and activation, neutrophil activation, matrisome-related inflammation, and septic shock </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However, these biomarkers were significantly lower in </a:t>
            </a:r>
            <a:r>
              <a:rPr lang="en" u="sng">
                <a:solidFill>
                  <a:schemeClr val="dk1"/>
                </a:solidFill>
              </a:rPr>
              <a:t>MIS-C late</a:t>
            </a:r>
            <a:r>
              <a:rPr lang="en">
                <a:solidFill>
                  <a:schemeClr val="dk1"/>
                </a:solidFill>
              </a:rPr>
              <a:t> patients </a:t>
            </a:r>
            <a:r>
              <a:rPr b="1" lang="en">
                <a:solidFill>
                  <a:schemeClr val="dk1"/>
                </a:solidFill>
              </a:rPr>
              <a:t>Fig. 2a</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pCOVID-19 had significantly low levels of IL-33 </a:t>
            </a:r>
            <a:r>
              <a:rPr b="1" lang="en">
                <a:solidFill>
                  <a:schemeClr val="dk1"/>
                </a:solidFill>
              </a:rPr>
              <a:t>Fig. 2a</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It’s an epithelial and endothelial alarmin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which is also expressed by hematopoietic and non-hematopoietic cells including dendritic cells, ILC2 cells, endothelial cells, and fibroblasts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Bind to immune cells, usually to toll-like receptors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Specific receptor is IL1RL1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t>Nanostring assay of 28 type one IFN stimulated genes in myeloid and lymphoid cells demonstrated a correlation between the high levels of IFN-alpha2a </a:t>
            </a:r>
            <a:r>
              <a:rPr b="1" lang="en"/>
              <a:t>Fig. 2b</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Nanostring analysis also showcased no significant differences among the expression levels of 15 type II IFN-dependent genes and 11 nuclear factor kappa beta responsive genes </a:t>
            </a:r>
            <a:r>
              <a:rPr b="1" lang="en"/>
              <a:t>Fig. 2c</a:t>
            </a:r>
            <a:endParaRPr b="1"/>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b="1" lang="en">
                <a:solidFill>
                  <a:schemeClr val="dk1"/>
                </a:solidFill>
              </a:rPr>
              <a:t>Fig. 2g </a:t>
            </a:r>
            <a:r>
              <a:rPr lang="en">
                <a:solidFill>
                  <a:schemeClr val="dk1"/>
                </a:solidFill>
              </a:rPr>
              <a:t>soluble spike protein was significantly different when comparing MIS-C to pCOVID-19 and pHC</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random forest classification </a:t>
            </a:r>
            <a:endParaRPr/>
          </a:p>
          <a:p>
            <a:pPr indent="-298450" lvl="1" marL="914400" rtl="0" algn="l">
              <a:spcBef>
                <a:spcPts val="0"/>
              </a:spcBef>
              <a:spcAft>
                <a:spcPts val="0"/>
              </a:spcAft>
              <a:buSzPts val="1100"/>
              <a:buChar char="-"/>
            </a:pPr>
            <a:r>
              <a:rPr lang="en"/>
              <a:t>Used for sorting  individuals into groups based on their</a:t>
            </a:r>
            <a:r>
              <a:rPr lang="en"/>
              <a:t> measurements and their criteria</a:t>
            </a:r>
            <a:endParaRPr/>
          </a:p>
          <a:p>
            <a:pPr indent="-298450" lvl="0" marL="457200" rtl="0" algn="l">
              <a:spcBef>
                <a:spcPts val="0"/>
              </a:spcBef>
              <a:spcAft>
                <a:spcPts val="0"/>
              </a:spcAft>
              <a:buSzPts val="1100"/>
              <a:buChar char="-"/>
            </a:pPr>
            <a:r>
              <a:rPr b="1" lang="en"/>
              <a:t>Fig. 2d </a:t>
            </a:r>
            <a:r>
              <a:rPr lang="en"/>
              <a:t>IL-33 was the most important biomarker for distinguishing between pCOVID-19 and pHC</a:t>
            </a:r>
            <a:endParaRPr/>
          </a:p>
          <a:p>
            <a:pPr indent="-298450" lvl="0" marL="457200" rtl="0" algn="l">
              <a:spcBef>
                <a:spcPts val="0"/>
              </a:spcBef>
              <a:spcAft>
                <a:spcPts val="0"/>
              </a:spcAft>
              <a:buSzPts val="1100"/>
              <a:buChar char="-"/>
            </a:pPr>
            <a:r>
              <a:rPr b="1" lang="en"/>
              <a:t>Fig. 2e</a:t>
            </a:r>
            <a:r>
              <a:rPr lang="en"/>
              <a:t> one of the most important biomarkers distinguishing between MIS-C early and pHC was CCL2, which is important for regulating T cell homeostasis</a:t>
            </a:r>
            <a:endParaRPr/>
          </a:p>
          <a:p>
            <a:pPr indent="-298450" lvl="0" marL="457200" rtl="0" algn="l">
              <a:spcBef>
                <a:spcPts val="0"/>
              </a:spcBef>
              <a:spcAft>
                <a:spcPts val="0"/>
              </a:spcAft>
              <a:buSzPts val="1100"/>
              <a:buChar char="-"/>
            </a:pPr>
            <a:r>
              <a:rPr b="1" lang="en"/>
              <a:t>Fig. 2f </a:t>
            </a:r>
            <a:r>
              <a:rPr lang="en"/>
              <a:t>intestinal</a:t>
            </a:r>
            <a:r>
              <a:rPr lang="en"/>
              <a:t> inflammation as indicated by sST2/sIL-33R was an important biomarker distinguishing between pCOVID-19 and MIS-C early </a:t>
            </a:r>
            <a:endParaRPr/>
          </a:p>
          <a:p>
            <a:pPr indent="-298450" lvl="1" marL="914400" rtl="0" algn="l">
              <a:spcBef>
                <a:spcPts val="0"/>
              </a:spcBef>
              <a:spcAft>
                <a:spcPts val="0"/>
              </a:spcAft>
              <a:buSzPts val="1100"/>
              <a:buChar char="-"/>
            </a:pPr>
            <a:r>
              <a:rPr lang="en"/>
              <a:t>Also, myocardial damage as indicated by Reg 3A</a:t>
            </a:r>
            <a:endParaRPr/>
          </a:p>
          <a:p>
            <a:pPr indent="0" lvl="0" marL="0" rtl="0" algn="l">
              <a:spcBef>
                <a:spcPts val="0"/>
              </a:spcBef>
              <a:spcAft>
                <a:spcPts val="0"/>
              </a:spcAft>
              <a:buNone/>
            </a:pPr>
            <a:r>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d2c8b69b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d2c8b69b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d2c8b69b9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d2c8b69b9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cb9fdbd4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cb9fdbd4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a:t>
            </a:r>
            <a:endParaRPr sz="900">
              <a:solidFill>
                <a:schemeClr val="dk1"/>
              </a:solidFill>
            </a:endParaRPr>
          </a:p>
          <a:p>
            <a:pPr indent="0" lvl="0" marL="0" rtl="0" algn="l">
              <a:spcBef>
                <a:spcPts val="0"/>
              </a:spcBef>
              <a:spcAft>
                <a:spcPts val="0"/>
              </a:spcAft>
              <a:buNone/>
            </a:pPr>
            <a:r>
              <a:rPr lang="en" sz="900">
                <a:solidFill>
                  <a:schemeClr val="dk1"/>
                </a:solidFill>
              </a:rPr>
              <a:t>In ten patients with pCOVID-19, we observed a limited number of upregulated and downregulated proteins (26 and 25, respectively) relative to four pHCs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including increased levels of myeloid activation-associated proteins (MPO, IL18R1, TNFAIP6 and ACP5) and SIGLEC7, an inhibitor of natural killer (NK) cell pyroptosis and inflammasome activation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They also performed gene set enrichment analysis and found that the molecular signatures show that there is immune activation compatible with COVID infection</a:t>
            </a:r>
            <a:endParaRPr sz="9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cb9fdbd4f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cb9fdbd4f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d2c8b69b9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d2c8b69b9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cb9fdbd4f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cb9fdbd4f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d2c8b69b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d2c8b69b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a:p>
            <a:pPr indent="-298450" lvl="0" marL="457200" rtl="0" algn="l">
              <a:spcBef>
                <a:spcPts val="0"/>
              </a:spcBef>
              <a:spcAft>
                <a:spcPts val="0"/>
              </a:spcAft>
              <a:buSzPts val="1100"/>
              <a:buChar char="-"/>
            </a:pPr>
            <a:r>
              <a:rPr b="1" lang="en"/>
              <a:t>Fig. 4a </a:t>
            </a:r>
            <a:r>
              <a:rPr lang="en"/>
              <a:t>CITE-seq = single-cell cellular indexing of </a:t>
            </a:r>
            <a:r>
              <a:rPr lang="en"/>
              <a:t>transcriptomes</a:t>
            </a:r>
            <a:r>
              <a:rPr lang="en"/>
              <a:t> and epitopes</a:t>
            </a:r>
            <a:endParaRPr/>
          </a:p>
          <a:p>
            <a:pPr indent="-298450" lvl="1" marL="914400" rtl="0" algn="l">
              <a:spcBef>
                <a:spcPts val="0"/>
              </a:spcBef>
              <a:spcAft>
                <a:spcPts val="0"/>
              </a:spcAft>
              <a:buSzPts val="1100"/>
              <a:buChar char="-"/>
            </a:pPr>
            <a:r>
              <a:rPr lang="en"/>
              <a:t>Was done on peripheral blood mononuclear cells and non-naive T and B cells</a:t>
            </a:r>
            <a:endParaRPr/>
          </a:p>
          <a:p>
            <a:pPr indent="-298450" lvl="1" marL="914400" rtl="0" algn="l">
              <a:spcBef>
                <a:spcPts val="0"/>
              </a:spcBef>
              <a:spcAft>
                <a:spcPts val="0"/>
              </a:spcAft>
              <a:buSzPts val="1100"/>
              <a:buChar char="-"/>
            </a:pPr>
            <a:r>
              <a:rPr lang="en"/>
              <a:t>Based on samples from MIS-C, pCOVID-19, and pHCs</a:t>
            </a:r>
            <a:endParaRPr/>
          </a:p>
          <a:p>
            <a:pPr indent="-298450" lvl="1" marL="914400" rtl="0" algn="l">
              <a:spcBef>
                <a:spcPts val="0"/>
              </a:spcBef>
              <a:spcAft>
                <a:spcPts val="0"/>
              </a:spcAft>
              <a:buSzPts val="1100"/>
              <a:buChar char="-"/>
            </a:pPr>
            <a:r>
              <a:rPr lang="en"/>
              <a:t>There are 24 cluster populations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a:t>Fig. 4d heatmap of TNFalpha signaling via NF kappa beta gene set in CD4+ memory T cells and classical monocytes</a:t>
            </a:r>
            <a:endParaRPr b="1"/>
          </a:p>
          <a:p>
            <a:pPr indent="-298450" lvl="1" marL="914400" rtl="0" algn="l">
              <a:spcBef>
                <a:spcPts val="0"/>
              </a:spcBef>
              <a:spcAft>
                <a:spcPts val="0"/>
              </a:spcAft>
              <a:buSzPts val="1100"/>
              <a:buChar char="-"/>
            </a:pPr>
            <a:r>
              <a:rPr lang="en"/>
              <a:t>Main takeaway is that classical monocytes from patients with MIS-C demonstrated decreased inflammatory signatures compared to pCOVID-19 and pHCs</a:t>
            </a:r>
            <a:endParaRPr/>
          </a:p>
          <a:p>
            <a:pPr indent="-298450" lvl="1" marL="914400" rtl="0" algn="l">
              <a:spcBef>
                <a:spcPts val="0"/>
              </a:spcBef>
              <a:spcAft>
                <a:spcPts val="0"/>
              </a:spcAft>
              <a:buSzPts val="1100"/>
              <a:buChar char="-"/>
            </a:pPr>
            <a:r>
              <a:rPr lang="en"/>
              <a:t>However, CD4+ and CD8+ T cells and NK cells had lower inflammatory gene signatures in pCOVID-19 compared to MIS-C and pHCs </a:t>
            </a:r>
            <a:endParaRPr/>
          </a:p>
          <a:p>
            <a:pPr indent="-298450" lvl="2" marL="1371600" rtl="0" algn="l">
              <a:spcBef>
                <a:spcPts val="0"/>
              </a:spcBef>
              <a:spcAft>
                <a:spcPts val="0"/>
              </a:spcAft>
              <a:buSzPts val="1100"/>
              <a:buChar char="-"/>
            </a:pPr>
            <a:r>
              <a:rPr lang="en"/>
              <a:t>Linked to → (</a:t>
            </a:r>
            <a:r>
              <a:rPr b="1" lang="en">
                <a:highlight>
                  <a:srgbClr val="FFFF00"/>
                </a:highlight>
              </a:rPr>
              <a:t>Fig. 4e </a:t>
            </a:r>
            <a:r>
              <a:rPr b="1" lang="en"/>
              <a:t>shows the p values of the gene signatures comparing T cells, Nk cells, and classical and non-classical monocytes between pCOVID-19 and MIS-C)</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a:t>Fig. 4b - Enrichment scores of different immune cell populations</a:t>
            </a:r>
            <a:endParaRPr b="1"/>
          </a:p>
          <a:p>
            <a:pPr indent="-298450" lvl="1" marL="914400" rtl="0" algn="l">
              <a:spcBef>
                <a:spcPts val="0"/>
              </a:spcBef>
              <a:spcAft>
                <a:spcPts val="0"/>
              </a:spcAft>
              <a:buSzPts val="1100"/>
              <a:buChar char="-"/>
            </a:pPr>
            <a:r>
              <a:rPr lang="en"/>
              <a:t>Dot color represents the normalized gene set enrichment score</a:t>
            </a:r>
            <a:endParaRPr/>
          </a:p>
          <a:p>
            <a:pPr indent="-298450" lvl="1" marL="914400" rtl="0" algn="l">
              <a:spcBef>
                <a:spcPts val="0"/>
              </a:spcBef>
              <a:spcAft>
                <a:spcPts val="0"/>
              </a:spcAft>
              <a:buSzPts val="1100"/>
              <a:buChar char="-"/>
            </a:pPr>
            <a:r>
              <a:rPr lang="en"/>
              <a:t>Size of the dot represents the log(p value)</a:t>
            </a:r>
            <a:endParaRPr/>
          </a:p>
          <a:p>
            <a:pPr indent="0" lvl="0" marL="0" rtl="0" algn="l">
              <a:spcBef>
                <a:spcPts val="0"/>
              </a:spcBef>
              <a:spcAft>
                <a:spcPts val="0"/>
              </a:spcAft>
              <a:buNone/>
            </a:pPr>
            <a:r>
              <a:rPr lang="en"/>
              <a:t>Takeaway</a:t>
            </a:r>
            <a:endParaRPr/>
          </a:p>
          <a:p>
            <a:pPr indent="-298450" lvl="1" marL="914400" rtl="0" algn="l">
              <a:spcBef>
                <a:spcPts val="0"/>
              </a:spcBef>
              <a:spcAft>
                <a:spcPts val="0"/>
              </a:spcAft>
              <a:buSzPts val="1100"/>
              <a:buChar char="-"/>
            </a:pPr>
            <a:r>
              <a:rPr lang="en"/>
              <a:t>High intensity T and B cell activation expression levels and increased antigen presentation by innate and adaptive immune cells were seen in pCOVID-19 and MIS-C when compared to pHCs</a:t>
            </a:r>
            <a:endParaRPr/>
          </a:p>
          <a:p>
            <a:pPr indent="-298450" lvl="1" marL="914400" rtl="0" algn="l">
              <a:spcBef>
                <a:spcPts val="0"/>
              </a:spcBef>
              <a:spcAft>
                <a:spcPts val="0"/>
              </a:spcAft>
              <a:buSzPts val="1100"/>
              <a:buChar char="-"/>
            </a:pPr>
            <a:r>
              <a:rPr lang="en"/>
              <a:t>SECOND graph —&gt; there was an enrichement of KEGG_Natural Killer_cell _mediated_cytotoxicity in CD16high NK cells from patients with MIS-C; however, there was no enrichment seen from patients with pCOVID-19</a:t>
            </a:r>
            <a:endParaRPr/>
          </a:p>
          <a:p>
            <a:pPr indent="-298450" lvl="1" marL="914400" rtl="0" algn="l">
              <a:spcBef>
                <a:spcPts val="0"/>
              </a:spcBef>
              <a:spcAft>
                <a:spcPts val="0"/>
              </a:spcAft>
              <a:buSzPts val="1100"/>
              <a:buChar char="-"/>
            </a:pPr>
            <a:r>
              <a:rPr lang="en"/>
              <a:t>Type 1 IFN expression levels were elevated in almost all immune cell clusters in pCOVID-19 , but MIS-C patients had decreased expression of Type 1 IFN</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b="1" lang="en"/>
              <a:t>Fig. 4c shows Type 1 IFN-related response signatures along pCOVID-19 and MIS-C</a:t>
            </a:r>
            <a:endParaRPr b="1"/>
          </a:p>
          <a:p>
            <a:pPr indent="-298450" lvl="1" marL="914400" rtl="0" algn="l">
              <a:spcBef>
                <a:spcPts val="0"/>
              </a:spcBef>
              <a:spcAft>
                <a:spcPts val="0"/>
              </a:spcAft>
              <a:buSzPts val="1100"/>
              <a:buChar char="-"/>
            </a:pPr>
            <a:r>
              <a:rPr lang="en"/>
              <a:t>Analyzing the effect of time on on these signatures</a:t>
            </a:r>
            <a:endParaRPr/>
          </a:p>
          <a:p>
            <a:pPr indent="-298450" lvl="1" marL="914400" rtl="0" algn="l">
              <a:spcBef>
                <a:spcPts val="0"/>
              </a:spcBef>
              <a:spcAft>
                <a:spcPts val="0"/>
              </a:spcAft>
              <a:buSzPts val="1100"/>
              <a:buChar char="-"/>
            </a:pPr>
            <a:r>
              <a:rPr lang="en"/>
              <a:t>Conclusion was that type I IFN expression level decreased in almost all cell types for pCOVID-19</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d2c8b69b9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d2c8b69b9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cb9fdbd4f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cb9fdbd4f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a:p>
            <a:pPr indent="0" lvl="0" marL="0" rtl="0" algn="l">
              <a:spcBef>
                <a:spcPts val="0"/>
              </a:spcBef>
              <a:spcAft>
                <a:spcPts val="0"/>
              </a:spcAft>
              <a:buNone/>
            </a:pPr>
            <a:r>
              <a:rPr lang="en"/>
              <a:t>It has been previously that MIS-C have increased TRBV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 cell can have different variance determined by which genes are activated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c783df1c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c783df1c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19eb6d9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819eb6d9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P</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Both the increased </a:t>
            </a:r>
            <a:r>
              <a:rPr i="1" lang="en" sz="1200">
                <a:solidFill>
                  <a:schemeClr val="dk1"/>
                </a:solidFill>
              </a:rPr>
              <a:t>TRBV11-2 </a:t>
            </a:r>
            <a:r>
              <a:rPr lang="en" sz="1200">
                <a:solidFill>
                  <a:schemeClr val="dk1"/>
                </a:solidFill>
              </a:rPr>
              <a:t>usage and the progressive decline in the frequency of </a:t>
            </a:r>
            <a:r>
              <a:rPr i="1" lang="en" sz="1200">
                <a:solidFill>
                  <a:schemeClr val="dk1"/>
                </a:solidFill>
              </a:rPr>
              <a:t>TRBV11-2 </a:t>
            </a:r>
            <a:r>
              <a:rPr lang="en" sz="1200">
                <a:solidFill>
                  <a:schemeClr val="dk1"/>
                </a:solidFill>
              </a:rPr>
              <a:t>clonotypes were confirmed in CITE-seq profiling of CD4+ T cells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top: Usage of TRBV11-2 in pHC, pCOVID, and MIS-c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bottom: usage frequency in MIS-C CD4+ T cells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Right: mutation frequency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819eb6d9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819eb6d9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a:t>
            </a:r>
            <a:endParaRPr sz="900">
              <a:solidFill>
                <a:schemeClr val="dk1"/>
              </a:solidFill>
            </a:endParaRPr>
          </a:p>
          <a:p>
            <a:pPr indent="0" lvl="0" marL="0" rtl="0" algn="l">
              <a:spcBef>
                <a:spcPts val="0"/>
              </a:spcBef>
              <a:spcAft>
                <a:spcPts val="0"/>
              </a:spcAft>
              <a:buNone/>
            </a:pPr>
            <a:r>
              <a:rPr lang="en" sz="900">
                <a:solidFill>
                  <a:schemeClr val="dk1"/>
                </a:solidFill>
              </a:rPr>
              <a:t>To investigate the presence of auto-antibodies, they used the human proteomic (HuProt) assay comparing ten MIS-C samples (four with and six without prior IVIG treatment) to five pCOVID-19 samples.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they detected several auto-antibodies in MIS-C, including previously reported TROVE2/Ro60 and ATP4A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c8c531f48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c8c531f48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c783df1c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c783df1c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c8c531f48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c8c531f48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cf05eac16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cf05eac16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a:p>
            <a:pPr indent="0" lvl="0" marL="0" rtl="0" algn="l">
              <a:spcBef>
                <a:spcPts val="0"/>
              </a:spcBef>
              <a:spcAft>
                <a:spcPts val="0"/>
              </a:spcAft>
              <a:buNone/>
            </a:pPr>
            <a:r>
              <a:rPr lang="en"/>
              <a:t>The TCR is a disulfide-linked membrane-anchored</a:t>
            </a:r>
            <a:r>
              <a:rPr b="1" lang="en"/>
              <a:t> heterodimeric protein</a:t>
            </a:r>
            <a:r>
              <a:rPr lang="en"/>
              <a:t> normally consisting of the highly variable alpha (α) and beta (β) chains expressed as part of a complex with the invariant CD3 chain molecules.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c8c531f48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c8c531f48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a:p>
            <a:pPr indent="0" lvl="0" marL="0" rtl="0" algn="l">
              <a:spcBef>
                <a:spcPts val="0"/>
              </a:spcBef>
              <a:spcAft>
                <a:spcPts val="0"/>
              </a:spcAft>
              <a:buNone/>
            </a:pPr>
            <a:r>
              <a:rPr lang="en"/>
              <a:t>Immune </a:t>
            </a:r>
            <a:r>
              <a:rPr lang="en"/>
              <a:t>responses fail to control viral replication, leading to imbalanced immune activation and systemic hyperinflammation and immunopathology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APS → linked to severe COVID-19 infection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c8c531f48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c8c531f48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a:p>
            <a:pPr indent="0" lvl="0" marL="0" rtl="0" algn="l">
              <a:spcBef>
                <a:spcPts val="0"/>
              </a:spcBef>
              <a:spcAft>
                <a:spcPts val="0"/>
              </a:spcAft>
              <a:buNone/>
            </a:pPr>
            <a:r>
              <a:rPr lang="en"/>
              <a:t>Since children and </a:t>
            </a:r>
            <a:r>
              <a:rPr lang="en"/>
              <a:t>adolescents</a:t>
            </a:r>
            <a:r>
              <a:rPr lang="en"/>
              <a:t> are growing, the </a:t>
            </a:r>
            <a:r>
              <a:rPr lang="en"/>
              <a:t>hypothesis</a:t>
            </a:r>
            <a:r>
              <a:rPr lang="en"/>
              <a:t> proposes that their bodies are allocating different resources for development. </a:t>
            </a:r>
            <a:r>
              <a:rPr lang="en"/>
              <a:t>Therefore, they cannot afford to allocate too many resources to fighting infections, like COVID-19. This is a plausible answer as to why the COVID-19 persists in the intestines of this age population and might explain why MIS-C develops afterwards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Viral loads were found in the intestines after after COVID-19 infection → MIS-C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c8c531f4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c8c531f4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 or C</a:t>
            </a:r>
            <a:endParaRPr/>
          </a:p>
          <a:p>
            <a:pPr indent="0" lvl="0" marL="0" rtl="0" algn="l">
              <a:spcBef>
                <a:spcPts val="0"/>
              </a:spcBef>
              <a:spcAft>
                <a:spcPts val="0"/>
              </a:spcAft>
              <a:buNone/>
            </a:pPr>
            <a:r>
              <a:rPr lang="en"/>
              <a:t>blood samples were collected at the time when only the ancestral Wuhan strain, the B1.177 (European lineage) variant and the 1.1.7 (Alpha) variant were circulating at the centers where the patients were enrolled.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ca5d7676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ca5d7676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744575"/>
            <a:ext cx="9144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280"/>
              <a:t>Children, COVID-19, and Multisystem Inflammatory Syndrome</a:t>
            </a:r>
            <a:endParaRPr sz="42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Carlos Leon &amp; Paige Ramkissoon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281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Figure 2:</a:t>
            </a:r>
            <a:r>
              <a:rPr lang="en" sz="2750"/>
              <a:t> </a:t>
            </a:r>
            <a:r>
              <a:rPr b="1" lang="en" sz="2400"/>
              <a:t>Blood biomarker </a:t>
            </a:r>
            <a:r>
              <a:rPr b="1" lang="en" sz="2400"/>
              <a:t>analysis</a:t>
            </a:r>
            <a:r>
              <a:rPr b="1" lang="en" sz="2400"/>
              <a:t> in pCOVID-19 and MIS-C</a:t>
            </a:r>
            <a:r>
              <a:rPr lang="en" sz="2400"/>
              <a:t>	 	 </a:t>
            </a: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37500"/>
              <a:buFont typeface="Arial"/>
              <a:buNone/>
            </a:pPr>
            <a:r>
              <a:rPr lang="en" sz="800"/>
              <a:t>Blood biomarker analysis in pCOVID-19 and MIS-C. </a:t>
            </a:r>
            <a:endParaRPr sz="800"/>
          </a:p>
          <a:p>
            <a:pPr indent="0" lvl="0" marL="0" rtl="0" algn="l">
              <a:lnSpc>
                <a:spcPct val="115000"/>
              </a:lnSpc>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37500"/>
              <a:buFont typeface="Arial"/>
              <a:buNone/>
            </a:pPr>
            <a:r>
              <a:rPr lang="en" sz="800"/>
              <a:t>Blood biomarker analysis in pCOVID-19 and MIS-C. </a:t>
            </a:r>
            <a:endParaRPr sz="800"/>
          </a:p>
          <a:p>
            <a:pPr indent="0" lvl="0" marL="0" rtl="0" algn="l">
              <a:lnSpc>
                <a:spcPct val="115000"/>
              </a:lnSpc>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Clr>
                <a:schemeClr val="dk1"/>
              </a:buClr>
              <a:buSzPct val="100000"/>
              <a:buFont typeface="Arial"/>
              <a:buNone/>
            </a:pPr>
            <a:r>
              <a:rPr lang="en" sz="1100"/>
              <a:t>		</a:t>
            </a:r>
            <a:endParaRPr sz="1100"/>
          </a:p>
          <a:p>
            <a:pPr indent="0" lvl="0" marL="0" rtl="0" algn="l">
              <a:spcBef>
                <a:spcPts val="0"/>
              </a:spcBef>
              <a:spcAft>
                <a:spcPts val="0"/>
              </a:spcAft>
              <a:buNone/>
            </a:pPr>
            <a:r>
              <a:t/>
            </a:r>
            <a:endParaRPr/>
          </a:p>
        </p:txBody>
      </p:sp>
      <p:pic>
        <p:nvPicPr>
          <p:cNvPr id="112" name="Google Shape;112;p22"/>
          <p:cNvPicPr preferRelativeResize="0"/>
          <p:nvPr/>
        </p:nvPicPr>
        <p:blipFill rotWithShape="1">
          <a:blip r:embed="rId3">
            <a:alphaModFix/>
          </a:blip>
          <a:srcRect b="0" l="0" r="4003" t="4003"/>
          <a:stretch/>
        </p:blipFill>
        <p:spPr>
          <a:xfrm>
            <a:off x="0" y="928700"/>
            <a:ext cx="9143997" cy="421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3">
            <a:alphaModFix/>
          </a:blip>
          <a:stretch>
            <a:fillRect/>
          </a:stretch>
        </p:blipFill>
        <p:spPr>
          <a:xfrm>
            <a:off x="-287" y="247800"/>
            <a:ext cx="9160525" cy="2070950"/>
          </a:xfrm>
          <a:prstGeom prst="rect">
            <a:avLst/>
          </a:prstGeom>
          <a:noFill/>
          <a:ln>
            <a:noFill/>
          </a:ln>
        </p:spPr>
      </p:pic>
      <p:pic>
        <p:nvPicPr>
          <p:cNvPr id="118" name="Google Shape;118;p23"/>
          <p:cNvPicPr preferRelativeResize="0"/>
          <p:nvPr/>
        </p:nvPicPr>
        <p:blipFill>
          <a:blip r:embed="rId4">
            <a:alphaModFix/>
          </a:blip>
          <a:stretch>
            <a:fillRect/>
          </a:stretch>
        </p:blipFill>
        <p:spPr>
          <a:xfrm>
            <a:off x="0" y="2571750"/>
            <a:ext cx="9159951" cy="2571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12" y="850563"/>
            <a:ext cx="9096776" cy="344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132000" y="4658050"/>
            <a:ext cx="8880000" cy="348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200"/>
              <a:t>pCOVID had Increased Myeloid Activation and NK Inhibition </a:t>
            </a:r>
            <a:endParaRPr sz="2200"/>
          </a:p>
        </p:txBody>
      </p:sp>
      <p:sp>
        <p:nvSpPr>
          <p:cNvPr id="129" name="Google Shape;12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5"/>
          <p:cNvPicPr preferRelativeResize="0"/>
          <p:nvPr/>
        </p:nvPicPr>
        <p:blipFill>
          <a:blip r:embed="rId3">
            <a:alphaModFix/>
          </a:blip>
          <a:stretch>
            <a:fillRect/>
          </a:stretch>
        </p:blipFill>
        <p:spPr>
          <a:xfrm>
            <a:off x="311700" y="875373"/>
            <a:ext cx="8520602" cy="3203556"/>
          </a:xfrm>
          <a:prstGeom prst="rect">
            <a:avLst/>
          </a:prstGeom>
          <a:noFill/>
          <a:ln>
            <a:noFill/>
          </a:ln>
        </p:spPr>
      </p:pic>
      <p:sp>
        <p:nvSpPr>
          <p:cNvPr id="131" name="Google Shape;131;p25"/>
          <p:cNvSpPr/>
          <p:nvPr/>
        </p:nvSpPr>
        <p:spPr>
          <a:xfrm>
            <a:off x="724025" y="1697725"/>
            <a:ext cx="620700" cy="19371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132" name="Google Shape;132;p25"/>
          <p:cNvSpPr txBox="1"/>
          <p:nvPr/>
        </p:nvSpPr>
        <p:spPr>
          <a:xfrm>
            <a:off x="311700" y="264125"/>
            <a:ext cx="852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Figure 3: Proteomic analysis in MIS-C compared to pCOVID-19</a:t>
            </a:r>
            <a:endParaRPr b="1"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MIS-C Show a High Inflammatory Profile</a:t>
            </a:r>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6"/>
          <p:cNvPicPr preferRelativeResize="0"/>
          <p:nvPr/>
        </p:nvPicPr>
        <p:blipFill>
          <a:blip r:embed="rId3">
            <a:alphaModFix/>
          </a:blip>
          <a:stretch>
            <a:fillRect/>
          </a:stretch>
        </p:blipFill>
        <p:spPr>
          <a:xfrm>
            <a:off x="311693" y="1152475"/>
            <a:ext cx="8520602" cy="32035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7"/>
          <p:cNvPicPr preferRelativeResize="0"/>
          <p:nvPr/>
        </p:nvPicPr>
        <p:blipFill>
          <a:blip r:embed="rId3">
            <a:alphaModFix/>
          </a:blip>
          <a:stretch>
            <a:fillRect/>
          </a:stretch>
        </p:blipFill>
        <p:spPr>
          <a:xfrm>
            <a:off x="0" y="212080"/>
            <a:ext cx="9144003" cy="4719341"/>
          </a:xfrm>
          <a:prstGeom prst="rect">
            <a:avLst/>
          </a:prstGeom>
          <a:noFill/>
          <a:ln>
            <a:noFill/>
          </a:ln>
        </p:spPr>
      </p:pic>
      <p:sp>
        <p:nvSpPr>
          <p:cNvPr id="146" name="Google Shape;146;p27"/>
          <p:cNvSpPr/>
          <p:nvPr/>
        </p:nvSpPr>
        <p:spPr>
          <a:xfrm rot="5400000">
            <a:off x="5567725" y="528250"/>
            <a:ext cx="129000" cy="11199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Inflammatory Activation in Higher in MIS-C than pCOVID</a:t>
            </a:r>
            <a:endParaRPr/>
          </a:p>
        </p:txBody>
      </p:sp>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8"/>
          <p:cNvPicPr preferRelativeResize="0"/>
          <p:nvPr/>
        </p:nvPicPr>
        <p:blipFill>
          <a:blip r:embed="rId3">
            <a:alphaModFix/>
          </a:blip>
          <a:stretch>
            <a:fillRect/>
          </a:stretch>
        </p:blipFill>
        <p:spPr>
          <a:xfrm>
            <a:off x="311699" y="1152474"/>
            <a:ext cx="8520602" cy="30703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0" y="22185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Figure 4: </a:t>
            </a:r>
            <a:r>
              <a:rPr b="1" lang="en" sz="2244"/>
              <a:t>Multimodal single-cell profiling of MIS-C and pCOVID-19</a:t>
            </a:r>
            <a:endParaRPr b="1" sz="2244"/>
          </a:p>
        </p:txBody>
      </p:sp>
      <p:pic>
        <p:nvPicPr>
          <p:cNvPr id="159" name="Google Shape;159;p29"/>
          <p:cNvPicPr preferRelativeResize="0"/>
          <p:nvPr/>
        </p:nvPicPr>
        <p:blipFill rotWithShape="1">
          <a:blip r:embed="rId3">
            <a:alphaModFix/>
          </a:blip>
          <a:srcRect b="0" l="0" r="0" t="0"/>
          <a:stretch/>
        </p:blipFill>
        <p:spPr>
          <a:xfrm>
            <a:off x="0" y="705536"/>
            <a:ext cx="9144002" cy="37324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0"/>
          <p:cNvPicPr preferRelativeResize="0"/>
          <p:nvPr/>
        </p:nvPicPr>
        <p:blipFill>
          <a:blip r:embed="rId3">
            <a:alphaModFix/>
          </a:blip>
          <a:stretch>
            <a:fillRect/>
          </a:stretch>
        </p:blipFill>
        <p:spPr>
          <a:xfrm>
            <a:off x="0" y="1369532"/>
            <a:ext cx="9144003" cy="18305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0" y="24855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TRBV11-2 Gene Used Significantly More in MIS-C</a:t>
            </a:r>
            <a:endParaRPr/>
          </a:p>
        </p:txBody>
      </p:sp>
      <p:pic>
        <p:nvPicPr>
          <p:cNvPr id="170" name="Google Shape;170;p31"/>
          <p:cNvPicPr preferRelativeResize="0"/>
          <p:nvPr/>
        </p:nvPicPr>
        <p:blipFill>
          <a:blip r:embed="rId3">
            <a:alphaModFix/>
          </a:blip>
          <a:stretch>
            <a:fillRect/>
          </a:stretch>
        </p:blipFill>
        <p:spPr>
          <a:xfrm>
            <a:off x="2188659" y="1063975"/>
            <a:ext cx="6723730" cy="3991026"/>
          </a:xfrm>
          <a:prstGeom prst="rect">
            <a:avLst/>
          </a:prstGeom>
          <a:noFill/>
          <a:ln>
            <a:noFill/>
          </a:ln>
        </p:spPr>
      </p:pic>
      <p:sp>
        <p:nvSpPr>
          <p:cNvPr id="171" name="Google Shape;171;p31"/>
          <p:cNvSpPr/>
          <p:nvPr/>
        </p:nvSpPr>
        <p:spPr>
          <a:xfrm>
            <a:off x="4867525" y="1348600"/>
            <a:ext cx="263400" cy="92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1"/>
          <p:cNvSpPr/>
          <p:nvPr/>
        </p:nvSpPr>
        <p:spPr>
          <a:xfrm rot="-2700000">
            <a:off x="4534480" y="4730869"/>
            <a:ext cx="589727" cy="175645"/>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txBox="1"/>
          <p:nvPr/>
        </p:nvSpPr>
        <p:spPr>
          <a:xfrm>
            <a:off x="50175" y="1731250"/>
            <a:ext cx="228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TRBV: T-cell Receptor Beta </a:t>
            </a:r>
            <a:r>
              <a:rPr lang="en"/>
              <a:t>Variance</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Pediatric COVID-19</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Underrepresented in studies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Children are recorded to have mild </a:t>
            </a:r>
            <a:r>
              <a:rPr lang="en">
                <a:solidFill>
                  <a:schemeClr val="dk1"/>
                </a:solidFill>
              </a:rPr>
              <a:t>severity</a:t>
            </a:r>
            <a:r>
              <a:rPr lang="en">
                <a:solidFill>
                  <a:schemeClr val="dk1"/>
                </a:solidFill>
              </a:rPr>
              <a:t> of COVID and MERS infection </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
                <a:solidFill>
                  <a:schemeClr val="dk1"/>
                </a:solidFill>
              </a:rPr>
              <a:t>Children are greatly affected by RSV, </a:t>
            </a:r>
            <a:r>
              <a:rPr lang="en">
                <a:solidFill>
                  <a:schemeClr val="dk1"/>
                </a:solidFill>
              </a:rPr>
              <a:t>Influenza, etc</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Similar symptoms as adults</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
                <a:solidFill>
                  <a:schemeClr val="dk1"/>
                </a:solidFill>
              </a:rPr>
              <a:t>Fever, cough, chest pain, loss of taste or smell, etc</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Many children infected with COVID develop MIS-C</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TRBV11-2 Gene Declined Soon After Hospitalization</a:t>
            </a:r>
            <a:endParaRPr/>
          </a:p>
        </p:txBody>
      </p:sp>
      <p:sp>
        <p:nvSpPr>
          <p:cNvPr id="179" name="Google Shape;17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32"/>
          <p:cNvPicPr preferRelativeResize="0"/>
          <p:nvPr/>
        </p:nvPicPr>
        <p:blipFill>
          <a:blip r:embed="rId3">
            <a:alphaModFix/>
          </a:blip>
          <a:stretch>
            <a:fillRect/>
          </a:stretch>
        </p:blipFill>
        <p:spPr>
          <a:xfrm>
            <a:off x="54775" y="1268101"/>
            <a:ext cx="4430524" cy="3114273"/>
          </a:xfrm>
          <a:prstGeom prst="rect">
            <a:avLst/>
          </a:prstGeom>
          <a:noFill/>
          <a:ln>
            <a:noFill/>
          </a:ln>
        </p:spPr>
      </p:pic>
      <p:pic>
        <p:nvPicPr>
          <p:cNvPr id="181" name="Google Shape;181;p32"/>
          <p:cNvPicPr preferRelativeResize="0"/>
          <p:nvPr/>
        </p:nvPicPr>
        <p:blipFill rotWithShape="1">
          <a:blip r:embed="rId4">
            <a:alphaModFix/>
          </a:blip>
          <a:srcRect b="38582" l="0" r="0" t="0"/>
          <a:stretch/>
        </p:blipFill>
        <p:spPr>
          <a:xfrm>
            <a:off x="4460100" y="1152487"/>
            <a:ext cx="2263400" cy="2465075"/>
          </a:xfrm>
          <a:prstGeom prst="rect">
            <a:avLst/>
          </a:prstGeom>
          <a:noFill/>
          <a:ln>
            <a:noFill/>
          </a:ln>
        </p:spPr>
      </p:pic>
      <p:pic>
        <p:nvPicPr>
          <p:cNvPr id="182" name="Google Shape;182;p32"/>
          <p:cNvPicPr preferRelativeResize="0"/>
          <p:nvPr/>
        </p:nvPicPr>
        <p:blipFill rotWithShape="1">
          <a:blip r:embed="rId4">
            <a:alphaModFix/>
          </a:blip>
          <a:srcRect b="0" l="0" r="0" t="58795"/>
          <a:stretch/>
        </p:blipFill>
        <p:spPr>
          <a:xfrm>
            <a:off x="4572000" y="3391925"/>
            <a:ext cx="2263400" cy="1653799"/>
          </a:xfrm>
          <a:prstGeom prst="rect">
            <a:avLst/>
          </a:prstGeom>
          <a:noFill/>
          <a:ln>
            <a:noFill/>
          </a:ln>
        </p:spPr>
      </p:pic>
      <p:pic>
        <p:nvPicPr>
          <p:cNvPr id="183" name="Google Shape;183;p32"/>
          <p:cNvPicPr preferRelativeResize="0"/>
          <p:nvPr/>
        </p:nvPicPr>
        <p:blipFill>
          <a:blip r:embed="rId5">
            <a:alphaModFix/>
          </a:blip>
          <a:stretch>
            <a:fillRect/>
          </a:stretch>
        </p:blipFill>
        <p:spPr>
          <a:xfrm>
            <a:off x="6922100" y="1844700"/>
            <a:ext cx="2155451" cy="224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0" y="445025"/>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IVIG Patients had Significant Fold Changes to Auto-Antibodies</a:t>
            </a:r>
            <a:endParaRPr/>
          </a:p>
        </p:txBody>
      </p:sp>
      <p:sp>
        <p:nvSpPr>
          <p:cNvPr id="189" name="Google Shape;18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3"/>
          <p:cNvPicPr preferRelativeResize="0"/>
          <p:nvPr/>
        </p:nvPicPr>
        <p:blipFill>
          <a:blip r:embed="rId3">
            <a:alphaModFix/>
          </a:blip>
          <a:stretch>
            <a:fillRect/>
          </a:stretch>
        </p:blipFill>
        <p:spPr>
          <a:xfrm rot="5400000">
            <a:off x="2278963" y="-814787"/>
            <a:ext cx="2505125" cy="6439649"/>
          </a:xfrm>
          <a:prstGeom prst="rect">
            <a:avLst/>
          </a:prstGeom>
          <a:noFill/>
          <a:ln>
            <a:noFill/>
          </a:ln>
        </p:spPr>
      </p:pic>
      <p:pic>
        <p:nvPicPr>
          <p:cNvPr id="191" name="Google Shape;191;p33"/>
          <p:cNvPicPr preferRelativeResize="0"/>
          <p:nvPr/>
        </p:nvPicPr>
        <p:blipFill>
          <a:blip r:embed="rId4">
            <a:alphaModFix/>
          </a:blip>
          <a:stretch>
            <a:fillRect/>
          </a:stretch>
        </p:blipFill>
        <p:spPr>
          <a:xfrm>
            <a:off x="6422463" y="3740188"/>
            <a:ext cx="2409825" cy="82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97" name="Google Shape;197;p34"/>
          <p:cNvSpPr txBox="1"/>
          <p:nvPr>
            <p:ph idx="1" type="body"/>
          </p:nvPr>
        </p:nvSpPr>
        <p:spPr>
          <a:xfrm>
            <a:off x="77200" y="1152475"/>
            <a:ext cx="90669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Biomarkers reveal differing immune profiles between MIS-C patients and pCOVID</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Proteomics show that </a:t>
            </a:r>
            <a:r>
              <a:rPr lang="en">
                <a:solidFill>
                  <a:schemeClr val="dk1"/>
                </a:solidFill>
              </a:rPr>
              <a:t>inflammatory</a:t>
            </a:r>
            <a:r>
              <a:rPr lang="en">
                <a:solidFill>
                  <a:schemeClr val="dk1"/>
                </a:solidFill>
              </a:rPr>
              <a:t> response in </a:t>
            </a:r>
            <a:r>
              <a:rPr lang="en">
                <a:solidFill>
                  <a:schemeClr val="dk1"/>
                </a:solidFill>
              </a:rPr>
              <a:t>significantly less in pCOVID</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TRBV11-2 gene might play an important role in MIS-C</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IVIG produces immense fold changes to auto-antibodies</a:t>
            </a:r>
            <a:endParaRPr>
              <a:solidFill>
                <a:schemeClr val="dk1"/>
              </a:solidFill>
            </a:endParaRPr>
          </a:p>
          <a:p>
            <a:pPr indent="0" lvl="0" marL="0" rtl="0" algn="l">
              <a:lnSpc>
                <a:spcPct val="200000"/>
              </a:lnSpc>
              <a:spcBef>
                <a:spcPts val="1200"/>
              </a:spcBef>
              <a:spcAft>
                <a:spcPts val="1200"/>
              </a:spcAft>
              <a:buNone/>
            </a:pPr>
            <a:r>
              <a:t/>
            </a:r>
            <a:endParaRPr>
              <a:solidFill>
                <a:schemeClr val="dk1"/>
              </a:solidFill>
            </a:endParaRPr>
          </a:p>
        </p:txBody>
      </p:sp>
      <p:pic>
        <p:nvPicPr>
          <p:cNvPr id="198" name="Google Shape;198;p34"/>
          <p:cNvPicPr preferRelativeResize="0"/>
          <p:nvPr/>
        </p:nvPicPr>
        <p:blipFill>
          <a:blip r:embed="rId3">
            <a:alphaModFix/>
          </a:blip>
          <a:stretch>
            <a:fillRect/>
          </a:stretch>
        </p:blipFill>
        <p:spPr>
          <a:xfrm>
            <a:off x="2213875" y="3431175"/>
            <a:ext cx="4716251" cy="139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Multisystem Inflammatory Syndrome in Children</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Can causes inflammation of heart, lungs, blood vessels, kidneys, digestive system, brain, skin or eyes</a:t>
            </a:r>
            <a:endParaRPr>
              <a:solidFill>
                <a:schemeClr val="dk1"/>
              </a:solidFill>
            </a:endParaRPr>
          </a:p>
          <a:p>
            <a:pPr indent="0" lvl="0" marL="0" rtl="0" algn="l">
              <a:lnSpc>
                <a:spcPct val="100000"/>
              </a:lnSpc>
              <a:spcBef>
                <a:spcPts val="1200"/>
              </a:spcBef>
              <a:spcAft>
                <a:spcPts val="0"/>
              </a:spcAft>
              <a:buNone/>
            </a:pPr>
            <a:r>
              <a:t/>
            </a:r>
            <a:endParaRPr sz="300">
              <a:solidFill>
                <a:schemeClr val="dk1"/>
              </a:solidFill>
            </a:endParaRPr>
          </a:p>
          <a:p>
            <a:pPr indent="-342900" lvl="0" marL="457200" rtl="0" algn="l">
              <a:lnSpc>
                <a:spcPct val="200000"/>
              </a:lnSpc>
              <a:spcBef>
                <a:spcPts val="1200"/>
              </a:spcBef>
              <a:spcAft>
                <a:spcPts val="0"/>
              </a:spcAft>
              <a:buClr>
                <a:schemeClr val="dk1"/>
              </a:buClr>
              <a:buSzPts val="1800"/>
              <a:buChar char="●"/>
            </a:pPr>
            <a:r>
              <a:rPr lang="en">
                <a:solidFill>
                  <a:schemeClr val="dk1"/>
                </a:solidFill>
              </a:rPr>
              <a:t>Excessive immune response</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Occurs 2-6 weeks after COVID infection</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Many children recover fairly quickly and do not experience long-term damage</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Kawasaki Disease</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Individuals could be genetically predisposed</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Affects children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Under 5</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Mostly males</a:t>
            </a:r>
            <a:endParaRPr>
              <a:solidFill>
                <a:schemeClr val="dk1"/>
              </a:solidFill>
            </a:endParaRPr>
          </a:p>
          <a:p>
            <a:pPr indent="-317500" lvl="1" marL="914400" rtl="0" algn="l">
              <a:lnSpc>
                <a:spcPct val="200000"/>
              </a:lnSpc>
              <a:spcBef>
                <a:spcPts val="0"/>
              </a:spcBef>
              <a:spcAft>
                <a:spcPts val="0"/>
              </a:spcAft>
              <a:buClr>
                <a:schemeClr val="dk1"/>
              </a:buClr>
              <a:buSzPts val="1400"/>
              <a:buChar char="○"/>
            </a:pPr>
            <a:r>
              <a:rPr lang="en">
                <a:solidFill>
                  <a:schemeClr val="dk1"/>
                </a:solidFill>
              </a:rPr>
              <a:t>Highest incidents in Japan</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Exact cause is unknown</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Similar symptoms of MIS-C</a:t>
            </a:r>
            <a:endParaRPr>
              <a:solidFill>
                <a:schemeClr val="dk1"/>
              </a:solidFill>
            </a:endParaRPr>
          </a:p>
        </p:txBody>
      </p:sp>
      <p:pic>
        <p:nvPicPr>
          <p:cNvPr id="74" name="Google Shape;74;p16"/>
          <p:cNvPicPr preferRelativeResize="0"/>
          <p:nvPr/>
        </p:nvPicPr>
        <p:blipFill>
          <a:blip r:embed="rId3">
            <a:alphaModFix/>
          </a:blip>
          <a:stretch>
            <a:fillRect/>
          </a:stretch>
        </p:blipFill>
        <p:spPr>
          <a:xfrm>
            <a:off x="4048000" y="1911775"/>
            <a:ext cx="5096000" cy="2930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a:t>
            </a:r>
            <a:r>
              <a:rPr lang="en"/>
              <a:t>mmunity in children with SARS-CoV-2</a:t>
            </a:r>
            <a:endParaRPr/>
          </a:p>
        </p:txBody>
      </p:sp>
      <p:sp>
        <p:nvSpPr>
          <p:cNvPr id="80" name="Google Shape;80;p17"/>
          <p:cNvSpPr txBox="1"/>
          <p:nvPr>
            <p:ph idx="1" type="body"/>
          </p:nvPr>
        </p:nvSpPr>
        <p:spPr>
          <a:xfrm>
            <a:off x="311700" y="1152475"/>
            <a:ext cx="8520600" cy="341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According to Brodin, 2022</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Compared to adults, children with mild SARS-CoV-2 infection lack immunoglobulin A antibodies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Important for stimulating the innate immune system to activate the neutrophils</a:t>
            </a:r>
            <a:endParaRPr>
              <a:solidFill>
                <a:schemeClr val="dk1"/>
              </a:solidFill>
            </a:endParaRPr>
          </a:p>
          <a:p>
            <a:pPr indent="0" lvl="0" marL="1371600" rtl="0" algn="l">
              <a:spcBef>
                <a:spcPts val="1000"/>
              </a:spcBef>
              <a:spcAft>
                <a:spcPts val="0"/>
              </a:spcAft>
              <a:buNone/>
            </a:pPr>
            <a:r>
              <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Upon MIS-C…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Infection is </a:t>
            </a:r>
            <a:r>
              <a:rPr lang="en">
                <a:solidFill>
                  <a:schemeClr val="dk1"/>
                </a:solidFill>
              </a:rPr>
              <a:t>characterized</a:t>
            </a:r>
            <a:r>
              <a:rPr lang="en">
                <a:solidFill>
                  <a:schemeClr val="dk1"/>
                </a:solidFill>
              </a:rPr>
              <a:t> by superantigen-mediated T-cell activation</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TRBV11-1 gene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Alpha chains (polypeptides on the </a:t>
            </a:r>
            <a:r>
              <a:rPr lang="en">
                <a:solidFill>
                  <a:schemeClr val="dk1"/>
                </a:solidFill>
              </a:rPr>
              <a:t>receptor)</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Inborn errors of immunity</a:t>
            </a:r>
            <a:endParaRPr/>
          </a:p>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Broden, 2022 describes several inborn errors of of genes within the immune system correlating </a:t>
            </a:r>
            <a:r>
              <a:rPr lang="en">
                <a:solidFill>
                  <a:schemeClr val="dk1"/>
                </a:solidFill>
              </a:rPr>
              <a:t>with</a:t>
            </a:r>
            <a:r>
              <a:rPr lang="en">
                <a:solidFill>
                  <a:schemeClr val="dk1"/>
                </a:solidFill>
              </a:rPr>
              <a:t> the </a:t>
            </a:r>
            <a:r>
              <a:rPr lang="en">
                <a:solidFill>
                  <a:schemeClr val="dk1"/>
                </a:solidFill>
              </a:rPr>
              <a:t>severity of COVID-19</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Toll like receptor 3</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Interferon regulatory transcription factor 7</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Type-I IFN receptor IFNAR</a:t>
            </a:r>
            <a:endParaRPr>
              <a:solidFill>
                <a:schemeClr val="dk1"/>
              </a:solidFill>
            </a:endParaRPr>
          </a:p>
          <a:p>
            <a:pPr indent="0" lvl="0" marL="914400" rtl="0" algn="l">
              <a:spcBef>
                <a:spcPts val="1000"/>
              </a:spcBef>
              <a:spcAft>
                <a:spcPts val="0"/>
              </a:spcAft>
              <a:buNone/>
            </a:pPr>
            <a:r>
              <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 Autoimmune </a:t>
            </a:r>
            <a:r>
              <a:rPr lang="en">
                <a:solidFill>
                  <a:schemeClr val="dk1"/>
                </a:solidFill>
              </a:rPr>
              <a:t>polyendocrine</a:t>
            </a:r>
            <a:r>
              <a:rPr lang="en">
                <a:solidFill>
                  <a:schemeClr val="dk1"/>
                </a:solidFill>
              </a:rPr>
              <a:t> </a:t>
            </a:r>
            <a:r>
              <a:rPr lang="en">
                <a:solidFill>
                  <a:schemeClr val="dk1"/>
                </a:solidFill>
              </a:rPr>
              <a:t>syndrome type 1 in children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Neutralizing antibodies affecting cytokines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Ex.  IL-17 and type-I IFNs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Allocation Hypothesis</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Disease tolerance vs resistance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According to this </a:t>
            </a:r>
            <a:r>
              <a:rPr lang="en">
                <a:solidFill>
                  <a:schemeClr val="dk1"/>
                </a:solidFill>
              </a:rPr>
              <a:t>hypothesis, boys need more energy resources for disease tolerance compared to girls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Energy requirement difference becomes negligible enar the age of 17-18</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Can be used to explain the development of MIS-C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Reduced cytokine responses in the blood when focusing on T cell and B cell responses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Translates to mild or asymptomatic infection</a:t>
            </a:r>
            <a:endParaRPr>
              <a:solidFill>
                <a:schemeClr val="dk1"/>
              </a:solidFill>
            </a:endParaRPr>
          </a:p>
          <a:p>
            <a:pPr indent="0" lvl="0" marL="914400" rtl="0" algn="l">
              <a:spcBef>
                <a:spcPts val="1200"/>
              </a:spcBef>
              <a:spcAft>
                <a:spcPts val="1200"/>
              </a:spcAft>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232650" y="231175"/>
            <a:ext cx="867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Figure 1: </a:t>
            </a:r>
            <a:r>
              <a:rPr b="1" lang="en" sz="2400"/>
              <a:t>Study cohort and outline of the multi-omics approach</a:t>
            </a:r>
            <a:endParaRPr b="1" sz="2400"/>
          </a:p>
        </p:txBody>
      </p:sp>
      <p:pic>
        <p:nvPicPr>
          <p:cNvPr id="98" name="Google Shape;98;p20"/>
          <p:cNvPicPr preferRelativeResize="0"/>
          <p:nvPr/>
        </p:nvPicPr>
        <p:blipFill>
          <a:blip r:embed="rId3">
            <a:alphaModFix/>
          </a:blip>
          <a:stretch>
            <a:fillRect/>
          </a:stretch>
        </p:blipFill>
        <p:spPr>
          <a:xfrm>
            <a:off x="1939700" y="1005126"/>
            <a:ext cx="5667108" cy="398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Distribution</a:t>
            </a:r>
            <a:endParaRPr/>
          </a:p>
        </p:txBody>
      </p:sp>
      <p:pic>
        <p:nvPicPr>
          <p:cNvPr id="104" name="Google Shape;104;p21"/>
          <p:cNvPicPr preferRelativeResize="0"/>
          <p:nvPr/>
        </p:nvPicPr>
        <p:blipFill>
          <a:blip r:embed="rId3">
            <a:alphaModFix/>
          </a:blip>
          <a:stretch>
            <a:fillRect/>
          </a:stretch>
        </p:blipFill>
        <p:spPr>
          <a:xfrm>
            <a:off x="1608050" y="572700"/>
            <a:ext cx="5927899" cy="1755326"/>
          </a:xfrm>
          <a:prstGeom prst="rect">
            <a:avLst/>
          </a:prstGeom>
          <a:noFill/>
          <a:ln>
            <a:noFill/>
          </a:ln>
        </p:spPr>
      </p:pic>
      <p:pic>
        <p:nvPicPr>
          <p:cNvPr id="105" name="Google Shape;105;p21"/>
          <p:cNvPicPr preferRelativeResize="0"/>
          <p:nvPr/>
        </p:nvPicPr>
        <p:blipFill>
          <a:blip r:embed="rId4">
            <a:alphaModFix/>
          </a:blip>
          <a:stretch>
            <a:fillRect/>
          </a:stretch>
        </p:blipFill>
        <p:spPr>
          <a:xfrm>
            <a:off x="4572000" y="2562525"/>
            <a:ext cx="4581300" cy="2590226"/>
          </a:xfrm>
          <a:prstGeom prst="rect">
            <a:avLst/>
          </a:prstGeom>
          <a:noFill/>
          <a:ln>
            <a:noFill/>
          </a:ln>
        </p:spPr>
      </p:pic>
      <p:pic>
        <p:nvPicPr>
          <p:cNvPr id="106" name="Google Shape;106;p21"/>
          <p:cNvPicPr preferRelativeResize="0"/>
          <p:nvPr/>
        </p:nvPicPr>
        <p:blipFill>
          <a:blip r:embed="rId5">
            <a:alphaModFix/>
          </a:blip>
          <a:stretch>
            <a:fillRect/>
          </a:stretch>
        </p:blipFill>
        <p:spPr>
          <a:xfrm>
            <a:off x="56125" y="2591313"/>
            <a:ext cx="4479426" cy="2532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